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90" r:id="rId2"/>
    <p:sldId id="300" r:id="rId3"/>
    <p:sldId id="332" r:id="rId4"/>
    <p:sldId id="335" r:id="rId5"/>
    <p:sldId id="348" r:id="rId6"/>
    <p:sldId id="301" r:id="rId7"/>
    <p:sldId id="341" r:id="rId8"/>
    <p:sldId id="333" r:id="rId9"/>
    <p:sldId id="340" r:id="rId10"/>
    <p:sldId id="334" r:id="rId11"/>
    <p:sldId id="336" r:id="rId12"/>
    <p:sldId id="337" r:id="rId13"/>
    <p:sldId id="338" r:id="rId14"/>
    <p:sldId id="342" r:id="rId15"/>
    <p:sldId id="343" r:id="rId16"/>
    <p:sldId id="296" r:id="rId17"/>
    <p:sldId id="344" r:id="rId18"/>
    <p:sldId id="346" r:id="rId19"/>
    <p:sldId id="347" r:id="rId20"/>
    <p:sldId id="29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odule Slides" id="{48EFC567-E277-4E29-803A-4856A4E998C9}">
          <p14:sldIdLst>
            <p14:sldId id="290"/>
            <p14:sldId id="300"/>
            <p14:sldId id="332"/>
            <p14:sldId id="335"/>
            <p14:sldId id="348"/>
            <p14:sldId id="301"/>
            <p14:sldId id="341"/>
            <p14:sldId id="333"/>
            <p14:sldId id="340"/>
            <p14:sldId id="334"/>
            <p14:sldId id="336"/>
            <p14:sldId id="337"/>
            <p14:sldId id="338"/>
            <p14:sldId id="342"/>
            <p14:sldId id="343"/>
            <p14:sldId id="296"/>
            <p14:sldId id="344"/>
            <p14:sldId id="346"/>
            <p14:sldId id="347"/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1" autoAdjust="0"/>
    <p:restoredTop sz="94660"/>
  </p:normalViewPr>
  <p:slideViewPr>
    <p:cSldViewPr snapToGrid="0">
      <p:cViewPr varScale="1">
        <p:scale>
          <a:sx n="67" d="100"/>
          <a:sy n="67" d="100"/>
        </p:scale>
        <p:origin x="450" y="6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hdphoto1.wdp>
</file>

<file path=ppt/media/image1.png>
</file>

<file path=ppt/media/image4.png>
</file>

<file path=ppt/media/image5.jpe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69A41E-143F-46ED-B414-4C223D83A023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2189F-35E1-4DA3-9F12-2244F84E5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46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Beta 6, .NET Core shouldn’t be in progress #fix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12189F-35E1-4DA3-9F12-2244F84E5C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910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Orange Line"/>
          <p:cNvCxnSpPr/>
          <p:nvPr userDrawn="1"/>
        </p:nvCxnSpPr>
        <p:spPr>
          <a:xfrm>
            <a:off x="3021541" y="5835391"/>
            <a:ext cx="6167595" cy="83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ocial Textbox"/>
          <p:cNvSpPr>
            <a:spLocks noGrp="1"/>
          </p:cNvSpPr>
          <p:nvPr>
            <p:ph type="body" sz="quarter" idx="22" hasCustomPrompt="1"/>
          </p:nvPr>
        </p:nvSpPr>
        <p:spPr>
          <a:xfrm>
            <a:off x="5794039" y="5081631"/>
            <a:ext cx="5453733" cy="486239"/>
          </a:xfrm>
        </p:spPr>
        <p:txBody>
          <a:bodyPr>
            <a:normAutofit/>
          </a:bodyPr>
          <a:lstStyle>
            <a:lvl1pPr marL="0" indent="0" algn="l">
              <a:buFontTx/>
              <a:buNone/>
              <a:defRPr sz="160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/>
              <a:t>Click Here to Add URL | Twitter | Social connections</a:t>
            </a:r>
          </a:p>
        </p:txBody>
      </p:sp>
      <p:sp>
        <p:nvSpPr>
          <p:cNvPr id="5" name="Authors Name"/>
          <p:cNvSpPr>
            <a:spLocks noGrp="1"/>
          </p:cNvSpPr>
          <p:nvPr>
            <p:ph type="body" sz="quarter" idx="21" hasCustomPrompt="1"/>
          </p:nvPr>
        </p:nvSpPr>
        <p:spPr>
          <a:xfrm>
            <a:off x="5796448" y="4563971"/>
            <a:ext cx="5453733" cy="459605"/>
          </a:xfrm>
        </p:spPr>
        <p:txBody>
          <a:bodyPr>
            <a:normAutofit/>
          </a:bodyPr>
          <a:lstStyle>
            <a:lvl1pPr marL="0" indent="0" algn="l">
              <a:buFontTx/>
              <a:buNone/>
              <a:defRPr sz="2800"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/>
              <a:t>Click to Add Author’s Name</a:t>
            </a:r>
          </a:p>
        </p:txBody>
      </p:sp>
      <p:sp>
        <p:nvSpPr>
          <p:cNvPr id="14" name="Author 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3023821" y="3153689"/>
            <a:ext cx="2438400" cy="2438400"/>
          </a:xfrm>
        </p:spPr>
        <p:txBody>
          <a:bodyPr anchor="ctr"/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/>
              <a:t>Click Icon to Add 300x300px Author Image</a:t>
            </a:r>
          </a:p>
        </p:txBody>
      </p:sp>
      <p:sp>
        <p:nvSpPr>
          <p:cNvPr id="12" name="Module Title 2"/>
          <p:cNvSpPr>
            <a:spLocks noGrp="1"/>
          </p:cNvSpPr>
          <p:nvPr>
            <p:ph type="body" sz="quarter" idx="11" hasCustomPrompt="1"/>
          </p:nvPr>
        </p:nvSpPr>
        <p:spPr>
          <a:xfrm>
            <a:off x="605371" y="1758185"/>
            <a:ext cx="11006667" cy="899436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32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r>
              <a:rPr lang="en-US" dirty="0"/>
              <a:t>Click to Edit Module Title (Module #2+)</a:t>
            </a:r>
          </a:p>
        </p:txBody>
      </p:sp>
      <p:sp>
        <p:nvSpPr>
          <p:cNvPr id="20" name="Course/Module 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b" anchorCtr="0">
            <a:noAutofit/>
          </a:bodyPr>
          <a:lstStyle>
            <a:lvl1pPr>
              <a:lnSpc>
                <a:spcPct val="100000"/>
              </a:lnSpc>
              <a:defRPr baseline="0">
                <a:latin typeface="+mj-lt"/>
              </a:defRPr>
            </a:lvl1pPr>
          </a:lstStyle>
          <a:p>
            <a:r>
              <a:rPr lang="en-US" dirty="0"/>
              <a:t>Click to Edit Course Title (Module #1) or </a:t>
            </a:r>
            <a:br>
              <a:rPr lang="en-US" dirty="0"/>
            </a:br>
            <a:r>
              <a:rPr lang="en-US" dirty="0"/>
              <a:t>Module Title (Module #2+)</a:t>
            </a:r>
          </a:p>
        </p:txBody>
      </p:sp>
    </p:spTree>
    <p:extLst>
      <p:ext uri="{BB962C8B-B14F-4D97-AF65-F5344CB8AC3E}">
        <p14:creationId xmlns:p14="http://schemas.microsoft.com/office/powerpoint/2010/main" val="15806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noFill/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35080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3784600"/>
          </a:xfrm>
          <a:solidFill>
            <a:schemeClr val="tx2"/>
          </a:solidFill>
        </p:spPr>
        <p:txBody>
          <a:bodyPr lIns="640080" tIns="365760" rIns="457200" bIns="274320" anchor="b" anchorCtr="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Code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1135" y="4886959"/>
            <a:ext cx="10901139" cy="1327231"/>
          </a:xfrm>
        </p:spPr>
        <p:txBody>
          <a:bodyPr/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67"/>
              </a:spcAft>
              <a:buClr>
                <a:schemeClr val="accent1"/>
              </a:buClr>
              <a:buSzPct val="70000"/>
              <a:buFontTx/>
              <a:buNone/>
              <a:tabLst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9712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9628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83245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96931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1133" y="3835401"/>
            <a:ext cx="10901139" cy="984169"/>
          </a:xfrm>
        </p:spPr>
        <p:txBody>
          <a:bodyPr anchor="b"/>
          <a:lstStyle>
            <a:lvl1pPr algn="l">
              <a:defRPr lang="en-US" sz="32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Arial"/>
              </a:defRPr>
            </a:lvl1pPr>
          </a:lstStyle>
          <a:p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7186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2720788" y="1393826"/>
            <a:ext cx="6750424" cy="4070349"/>
          </a:xfr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/>
              <a:t>Click to add a short important statement</a:t>
            </a:r>
          </a:p>
        </p:txBody>
      </p:sp>
    </p:spTree>
    <p:extLst>
      <p:ext uri="{BB962C8B-B14F-4D97-AF65-F5344CB8AC3E}">
        <p14:creationId xmlns:p14="http://schemas.microsoft.com/office/powerpoint/2010/main" val="128877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22710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2800" b="0" i="0" baseline="0">
                <a:solidFill>
                  <a:schemeClr val="tx1"/>
                </a:solidFill>
                <a:latin typeface="+mn-lt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2400" b="0" i="0" kern="1200" baseline="0" dirty="0" smtClean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 or click the image icon to add a graphic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2710" y="187202"/>
            <a:ext cx="10968431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9" hasCustomPrompt="1"/>
          </p:nvPr>
        </p:nvSpPr>
        <p:spPr>
          <a:xfrm>
            <a:off x="6272073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2800" b="0" i="0" baseline="0">
                <a:solidFill>
                  <a:schemeClr val="tx1"/>
                </a:solidFill>
                <a:latin typeface="+mn-lt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2400" b="0" i="0" kern="1200" baseline="0" dirty="0" smtClean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 or click the image icon to add a graphic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9219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2 Placeholder"/>
          <p:cNvSpPr>
            <a:spLocks noGrp="1"/>
          </p:cNvSpPr>
          <p:nvPr>
            <p:ph sz="quarter" idx="23" hasCustomPrompt="1"/>
          </p:nvPr>
        </p:nvSpPr>
        <p:spPr>
          <a:xfrm>
            <a:off x="6256883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text or click the image icon to add a graphic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ubtitle 2"/>
          <p:cNvSpPr>
            <a:spLocks noGrp="1"/>
          </p:cNvSpPr>
          <p:nvPr>
            <p:ph type="body" sz="quarter" idx="18" hasCustomPrompt="1"/>
          </p:nvPr>
        </p:nvSpPr>
        <p:spPr>
          <a:xfrm>
            <a:off x="6256883" y="1768634"/>
            <a:ext cx="5317052" cy="745412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/>
              <a:t>Click to Edit Column Title</a:t>
            </a:r>
          </a:p>
        </p:txBody>
      </p:sp>
      <p:sp>
        <p:nvSpPr>
          <p:cNvPr id="4" name="Content 1 Placeholder"/>
          <p:cNvSpPr>
            <a:spLocks noGrp="1"/>
          </p:cNvSpPr>
          <p:nvPr>
            <p:ph sz="quarter" idx="22" hasCustomPrompt="1"/>
          </p:nvPr>
        </p:nvSpPr>
        <p:spPr>
          <a:xfrm>
            <a:off x="605368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text or click the image icon to add a graphic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ubtitle 1"/>
          <p:cNvSpPr>
            <a:spLocks noGrp="1"/>
          </p:cNvSpPr>
          <p:nvPr>
            <p:ph type="body" sz="quarter" idx="17" hasCustomPrompt="1"/>
          </p:nvPr>
        </p:nvSpPr>
        <p:spPr>
          <a:xfrm>
            <a:off x="605368" y="1767090"/>
            <a:ext cx="5325003" cy="74695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/>
              <a:t>Click to Edit Column Title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762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Left | Gra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ray Box Background"/>
          <p:cNvSpPr/>
          <p:nvPr userDrawn="1"/>
        </p:nvSpPr>
        <p:spPr>
          <a:xfrm>
            <a:off x="7206965" y="1758184"/>
            <a:ext cx="4517459" cy="4239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38099" tIns="38100" rIns="38099" bIns="38100" anchor="ctr"/>
          <a:lstStyle/>
          <a:p>
            <a:pPr defTabSz="586116">
              <a:defRPr sz="2400"/>
            </a:pPr>
            <a:endParaRPr sz="3200">
              <a:solidFill>
                <a:srgbClr val="333333"/>
              </a:solidFill>
            </a:endParaRPr>
          </a:p>
        </p:txBody>
      </p:sp>
      <p:sp>
        <p:nvSpPr>
          <p:cNvPr id="8" name="Right Placeholder"/>
          <p:cNvSpPr>
            <a:spLocks noGrp="1"/>
          </p:cNvSpPr>
          <p:nvPr>
            <p:ph sz="quarter" idx="18" hasCustomPrompt="1"/>
          </p:nvPr>
        </p:nvSpPr>
        <p:spPr>
          <a:xfrm>
            <a:off x="7435775" y="1972233"/>
            <a:ext cx="4031781" cy="3824944"/>
          </a:xfrm>
        </p:spPr>
        <p:txBody>
          <a:bodyPr anchor="ctr">
            <a:normAutofit/>
          </a:bodyPr>
          <a:lstStyle>
            <a:lvl1pPr marL="0" indent="0" algn="ctr">
              <a:buClr>
                <a:schemeClr val="accent1"/>
              </a:buClr>
              <a:buNone/>
              <a:defRPr sz="24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>
              <a:buClr>
                <a:schemeClr val="bg1">
                  <a:lumMod val="65000"/>
                </a:schemeClr>
              </a:buClr>
              <a:defRPr sz="2800"/>
            </a:lvl2pPr>
            <a:lvl3pPr>
              <a:buClr>
                <a:schemeClr val="bg1">
                  <a:lumMod val="85000"/>
                </a:schemeClr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r>
              <a:rPr lang="en-US" dirty="0"/>
              <a:t>Drag picture </a:t>
            </a:r>
            <a:br>
              <a:rPr lang="en-US" dirty="0"/>
            </a:br>
            <a:r>
              <a:rPr lang="en-US" dirty="0"/>
              <a:t>to placeholder </a:t>
            </a:r>
            <a:br>
              <a:rPr lang="en-US" dirty="0"/>
            </a:br>
            <a:r>
              <a:rPr lang="en-US" dirty="0"/>
              <a:t>or click icon to </a:t>
            </a:r>
            <a:br>
              <a:rPr lang="en-US" dirty="0"/>
            </a:br>
            <a:r>
              <a:rPr lang="en-US" dirty="0"/>
              <a:t>add a graphic</a:t>
            </a:r>
          </a:p>
        </p:txBody>
      </p:sp>
      <p:sp>
        <p:nvSpPr>
          <p:cNvPr id="21" name="Left Content Placeholder"/>
          <p:cNvSpPr>
            <a:spLocks noGrp="1"/>
          </p:cNvSpPr>
          <p:nvPr>
            <p:ph sz="quarter" idx="13" hasCustomPrompt="1"/>
          </p:nvPr>
        </p:nvSpPr>
        <p:spPr>
          <a:xfrm>
            <a:off x="603126" y="1769808"/>
            <a:ext cx="6220013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 or click the image icon to add a graphic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59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Tex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8114721" y="1758185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/>
              <a:t>Click to edit text or click the image icon to add a graphic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354986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/>
              <a:t>Click to edit text or click the image icon to add a graphic</a:t>
            </a:r>
          </a:p>
        </p:txBody>
      </p:sp>
      <p:sp>
        <p:nvSpPr>
          <p:cNvPr id="16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05371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 baseline="0">
                <a:latin typeface="+mn-lt"/>
              </a:defRPr>
            </a:lvl1pPr>
            <a:lvl2pPr marL="297129" indent="0" algn="ctr">
              <a:buClr>
                <a:srgbClr val="FF6600"/>
              </a:buClr>
              <a:buFontTx/>
              <a:buNone/>
              <a:defRPr sz="2800"/>
            </a:lvl2pPr>
            <a:lvl3pPr marL="596289" indent="0" algn="ctr">
              <a:buClr>
                <a:srgbClr val="FF6600"/>
              </a:buClr>
              <a:buFontTx/>
              <a:buNone/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/>
              <a:t>Click to edit text or click the image icon to add a graphic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8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lue Box"/>
          <p:cNvSpPr>
            <a:spLocks noGrp="1"/>
          </p:cNvSpPr>
          <p:nvPr>
            <p:ph type="body" sz="quarter" idx="38" hasCustomPrompt="1"/>
          </p:nvPr>
        </p:nvSpPr>
        <p:spPr>
          <a:xfrm>
            <a:off x="6211120" y="4134748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Gray Box"/>
          <p:cNvSpPr>
            <a:spLocks noGrp="1"/>
          </p:cNvSpPr>
          <p:nvPr>
            <p:ph type="body" sz="quarter" idx="39" hasCustomPrompt="1"/>
          </p:nvPr>
        </p:nvSpPr>
        <p:spPr>
          <a:xfrm>
            <a:off x="2488415" y="4134748"/>
            <a:ext cx="3462528" cy="2084832"/>
          </a:xfrm>
          <a:solidFill>
            <a:schemeClr val="bg1">
              <a:lumMod val="65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Green Box"/>
          <p:cNvSpPr>
            <a:spLocks noGrp="1"/>
          </p:cNvSpPr>
          <p:nvPr>
            <p:ph type="body" sz="quarter" idx="37" hasCustomPrompt="1"/>
          </p:nvPr>
        </p:nvSpPr>
        <p:spPr>
          <a:xfrm>
            <a:off x="6211120" y="1803061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Orange Box"/>
          <p:cNvSpPr>
            <a:spLocks noGrp="1"/>
          </p:cNvSpPr>
          <p:nvPr>
            <p:ph type="body" sz="quarter" idx="36"/>
          </p:nvPr>
        </p:nvSpPr>
        <p:spPr>
          <a:xfrm>
            <a:off x="2488415" y="1803061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71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Right Box"/>
          <p:cNvSpPr>
            <a:spLocks noGrp="1"/>
          </p:cNvSpPr>
          <p:nvPr>
            <p:ph type="body" sz="quarter" idx="39" hasCustomPrompt="1"/>
          </p:nvPr>
        </p:nvSpPr>
        <p:spPr>
          <a:xfrm>
            <a:off x="8095211" y="4162972"/>
            <a:ext cx="3462528" cy="2084832"/>
          </a:xfrm>
          <a:solidFill>
            <a:schemeClr val="accent5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Middle Bottom Box"/>
          <p:cNvSpPr>
            <a:spLocks noGrp="1"/>
          </p:cNvSpPr>
          <p:nvPr>
            <p:ph type="body" sz="quarter" idx="40" hasCustomPrompt="1"/>
          </p:nvPr>
        </p:nvSpPr>
        <p:spPr>
          <a:xfrm>
            <a:off x="4360493" y="4162972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Bottom Left Box"/>
          <p:cNvSpPr>
            <a:spLocks noGrp="1"/>
          </p:cNvSpPr>
          <p:nvPr>
            <p:ph type="body" sz="quarter" idx="41" hasCustomPrompt="1"/>
          </p:nvPr>
        </p:nvSpPr>
        <p:spPr>
          <a:xfrm>
            <a:off x="625776" y="4162972"/>
            <a:ext cx="3462528" cy="2084832"/>
          </a:xfrm>
          <a:solidFill>
            <a:schemeClr val="tx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op Right Box"/>
          <p:cNvSpPr>
            <a:spLocks noGrp="1"/>
          </p:cNvSpPr>
          <p:nvPr>
            <p:ph type="body" sz="quarter" idx="38" hasCustomPrompt="1"/>
          </p:nvPr>
        </p:nvSpPr>
        <p:spPr>
          <a:xfrm>
            <a:off x="8095211" y="1801707"/>
            <a:ext cx="3462528" cy="2084832"/>
          </a:xfrm>
          <a:solidFill>
            <a:schemeClr val="tx2">
              <a:lumMod val="60000"/>
              <a:lumOff val="40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op Middle Box"/>
          <p:cNvSpPr>
            <a:spLocks noGrp="1"/>
          </p:cNvSpPr>
          <p:nvPr>
            <p:ph type="body" sz="quarter" idx="37" hasCustomPrompt="1"/>
          </p:nvPr>
        </p:nvSpPr>
        <p:spPr>
          <a:xfrm>
            <a:off x="4360493" y="1801707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op Left Box"/>
          <p:cNvSpPr>
            <a:spLocks noGrp="1"/>
          </p:cNvSpPr>
          <p:nvPr>
            <p:ph type="body" sz="quarter" idx="42" hasCustomPrompt="1"/>
          </p:nvPr>
        </p:nvSpPr>
        <p:spPr>
          <a:xfrm>
            <a:off x="625776" y="1801707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77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60929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42506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240840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056611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4" name="Right 2 Placeholder"/>
          <p:cNvSpPr>
            <a:spLocks noGrp="1"/>
          </p:cNvSpPr>
          <p:nvPr>
            <p:ph sz="quarter" idx="27" hasCustomPrompt="1"/>
          </p:nvPr>
        </p:nvSpPr>
        <p:spPr>
          <a:xfrm>
            <a:off x="921444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5" name="Right 1 Placeholder"/>
          <p:cNvSpPr>
            <a:spLocks noGrp="1"/>
          </p:cNvSpPr>
          <p:nvPr>
            <p:ph sz="quarter" idx="25" hasCustomPrompt="1"/>
          </p:nvPr>
        </p:nvSpPr>
        <p:spPr>
          <a:xfrm>
            <a:off x="640308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2" name="Left 2 Placeholder"/>
          <p:cNvSpPr>
            <a:spLocks noGrp="1"/>
          </p:cNvSpPr>
          <p:nvPr>
            <p:ph sz="quarter" idx="23" hasCustomPrompt="1"/>
          </p:nvPr>
        </p:nvSpPr>
        <p:spPr>
          <a:xfrm>
            <a:off x="3594139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3" name="Left 1 Placeholder"/>
          <p:cNvSpPr>
            <a:spLocks noGrp="1"/>
          </p:cNvSpPr>
          <p:nvPr>
            <p:ph sz="quarter" idx="21" hasCustomPrompt="1"/>
          </p:nvPr>
        </p:nvSpPr>
        <p:spPr>
          <a:xfrm>
            <a:off x="785198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809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4064001" y="1753810"/>
            <a:ext cx="0" cy="417285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1826379"/>
            <a:ext cx="7095067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/>
              <a:t>Click to add overview of topics</a:t>
            </a:r>
          </a:p>
          <a:p>
            <a:pPr lvl="0"/>
            <a:r>
              <a:rPr lang="en-US" dirty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1318366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/>
              <a:t>Drag picture to placeholder or click icon to add a graphic</a:t>
            </a:r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Overview, Summary, or Similar Title</a:t>
            </a:r>
          </a:p>
        </p:txBody>
      </p:sp>
    </p:spTree>
    <p:extLst>
      <p:ext uri="{BB962C8B-B14F-4D97-AF65-F5344CB8AC3E}">
        <p14:creationId xmlns:p14="http://schemas.microsoft.com/office/powerpoint/2010/main" val="827325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4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33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eft | Line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2353311"/>
            <a:ext cx="7095067" cy="1998133"/>
          </a:xfrm>
        </p:spPr>
        <p:txBody>
          <a:bodyPr anchor="ctr">
            <a:normAutofit/>
          </a:bodyPr>
          <a:lstStyle>
            <a:lvl1pPr marL="0" indent="0">
              <a:buNone/>
              <a:defRPr sz="3200" b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9" name="Green Line"/>
          <p:cNvCxnSpPr/>
          <p:nvPr userDrawn="1"/>
        </p:nvCxnSpPr>
        <p:spPr>
          <a:xfrm>
            <a:off x="4061163" y="2359797"/>
            <a:ext cx="0" cy="2008257"/>
          </a:xfrm>
          <a:prstGeom prst="line">
            <a:avLst/>
          </a:prstGeom>
          <a:ln w="22225">
            <a:solidFill>
              <a:schemeClr val="accent5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"/>
          <p:cNvSpPr>
            <a:spLocks noGrp="1"/>
          </p:cNvSpPr>
          <p:nvPr>
            <p:ph sz="quarter" idx="11" hasCustomPrompt="1"/>
          </p:nvPr>
        </p:nvSpPr>
        <p:spPr>
          <a:xfrm>
            <a:off x="1632492" y="2353311"/>
            <a:ext cx="2010969" cy="2013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/>
              <a:t>Drag picture to placeholder or click icon to add </a:t>
            </a:r>
            <a:br>
              <a:rPr lang="en-US" dirty="0"/>
            </a:br>
            <a:r>
              <a:rPr lang="en-US" dirty="0"/>
              <a:t>a graphic</a:t>
            </a:r>
          </a:p>
        </p:txBody>
      </p:sp>
    </p:spTree>
    <p:extLst>
      <p:ext uri="{BB962C8B-B14F-4D97-AF65-F5344CB8AC3E}">
        <p14:creationId xmlns:p14="http://schemas.microsoft.com/office/powerpoint/2010/main" val="223481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lue Line"/>
          <p:cNvCxnSpPr/>
          <p:nvPr userDrawn="1"/>
        </p:nvCxnSpPr>
        <p:spPr>
          <a:xfrm>
            <a:off x="4060035" y="2354484"/>
            <a:ext cx="0" cy="2008257"/>
          </a:xfrm>
          <a:prstGeom prst="line">
            <a:avLst/>
          </a:prstGeom>
          <a:ln w="22225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"/>
          <p:cNvSpPr>
            <a:spLocks noGrp="1"/>
          </p:cNvSpPr>
          <p:nvPr>
            <p:ph type="body" sz="quarter" idx="11" hasCustomPrompt="1"/>
          </p:nvPr>
        </p:nvSpPr>
        <p:spPr>
          <a:xfrm>
            <a:off x="4354919" y="2343576"/>
            <a:ext cx="7246579" cy="2067983"/>
          </a:xfrm>
        </p:spPr>
        <p:txBody>
          <a:bodyPr anchor="ctr">
            <a:normAutofit/>
          </a:bodyPr>
          <a:lstStyle>
            <a:lvl1pPr marL="58738" indent="-58738">
              <a:spcBef>
                <a:spcPts val="160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3200" b="0" baseline="0">
                <a:latin typeface="+mn-lt"/>
                <a:cs typeface="Myriad Pro" panose="020B0503030403020204" pitchFamily="34" charset="0"/>
              </a:defRPr>
            </a:lvl1pPr>
            <a:lvl2pPr marL="58738" indent="-58738">
              <a:spcBef>
                <a:spcPts val="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2400" baseline="0">
                <a:solidFill>
                  <a:schemeClr val="accent2"/>
                </a:solidFill>
                <a:latin typeface="+mn-lt"/>
              </a:defRPr>
            </a:lvl2pPr>
            <a:lvl3pPr marL="58738" indent="-58738">
              <a:spcBef>
                <a:spcPts val="0"/>
              </a:spcBef>
              <a:buClr>
                <a:schemeClr val="bg1"/>
              </a:buClr>
              <a:buSzPct val="25000"/>
              <a:buFont typeface="Myriad Pro" panose="020B0503030403020204" pitchFamily="34" charset="0"/>
              <a:buChar char=" "/>
              <a:defRPr baseline="0">
                <a:solidFill>
                  <a:schemeClr val="tx1"/>
                </a:solidFill>
                <a:latin typeface="Myriad Pro Light" panose="020B0403030403020204" pitchFamily="34" charset="0"/>
              </a:defRPr>
            </a:lvl3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itle"/>
          <p:cNvSpPr>
            <a:spLocks noGrp="1"/>
          </p:cNvSpPr>
          <p:nvPr>
            <p:ph type="title" hasCustomPrompt="1"/>
          </p:nvPr>
        </p:nvSpPr>
        <p:spPr>
          <a:xfrm>
            <a:off x="582083" y="2360647"/>
            <a:ext cx="3171639" cy="2033843"/>
          </a:xfrm>
        </p:spPr>
        <p:txBody>
          <a:bodyPr rIns="36576" anchor="ctr">
            <a:normAutofit/>
          </a:bodyPr>
          <a:lstStyle>
            <a:lvl1pPr algn="r">
              <a:defRPr sz="400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38190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Drag picture to placeholder or click icon to add a full page graphic</a:t>
            </a:r>
          </a:p>
        </p:txBody>
      </p:sp>
    </p:spTree>
    <p:extLst>
      <p:ext uri="{BB962C8B-B14F-4D97-AF65-F5344CB8AC3E}">
        <p14:creationId xmlns:p14="http://schemas.microsoft.com/office/powerpoint/2010/main" val="70807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81681" y="487266"/>
            <a:ext cx="2168031" cy="3770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86116"/>
            <a:r>
              <a:rPr lang="en-US" sz="23899" dirty="0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556392" y="1522163"/>
            <a:ext cx="9079216" cy="2987749"/>
          </a:xfrm>
        </p:spPr>
        <p:txBody>
          <a:bodyPr lIns="45720" rIns="45720">
            <a:normAutofit/>
          </a:bodyPr>
          <a:lstStyle>
            <a:lvl1pPr algn="l">
              <a:lnSpc>
                <a:spcPct val="110000"/>
              </a:lnSpc>
              <a:defRPr sz="42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>
                <a:latin typeface="Myriad Pro" panose="020B0503030403020204" pitchFamily="34" charset="0"/>
              </a:rPr>
              <a:t>Click to add quote.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56393" y="5038603"/>
            <a:ext cx="8187708" cy="771896"/>
          </a:xfrm>
        </p:spPr>
        <p:txBody>
          <a:bodyPr lIns="45720" tIns="45720" rIns="45720" bIns="45720" anchor="ctr">
            <a:normAutofit/>
          </a:bodyPr>
          <a:lstStyle>
            <a:lvl1pPr marL="457189" indent="-457189" algn="r">
              <a:buClr>
                <a:schemeClr val="accent2"/>
              </a:buClr>
              <a:buFont typeface="Myriad Pro Light" panose="020B0403030403020204" pitchFamily="34" charset="0"/>
              <a:buChar char=""/>
              <a:defRPr sz="3733">
                <a:solidFill>
                  <a:schemeClr val="accent2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sz="3200">
                <a:solidFill>
                  <a:schemeClr val="accent2"/>
                </a:solidFill>
              </a:rPr>
              <a:t>Click to edit Master text styles</a:t>
            </a:r>
          </a:p>
        </p:txBody>
      </p:sp>
      <p:pic>
        <p:nvPicPr>
          <p:cNvPr id="2" name="Picture 1" descr="Quotation_L.ai"/>
          <p:cNvPicPr>
            <a:picLocks noChangeAspect="1"/>
          </p:cNvPicPr>
          <p:nvPr userDrawn="1"/>
        </p:nvPicPr>
        <p:blipFill>
          <a:blip r:embed="rId2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1" y="607485"/>
            <a:ext cx="1509460" cy="13102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941" y="4537121"/>
            <a:ext cx="1509459" cy="131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1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143896" y="1997817"/>
            <a:ext cx="7903633" cy="57841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lang="en-US" sz="3600" b="0" kern="1200" baseline="0" dirty="0">
                <a:solidFill>
                  <a:schemeClr val="accent4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 dirty="0"/>
              <a:t>Word to Define – 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143895" y="2646867"/>
            <a:ext cx="7904212" cy="2175172"/>
          </a:xfrm>
        </p:spPr>
        <p:txBody>
          <a:bodyPr>
            <a:normAutofit/>
          </a:bodyPr>
          <a:lstStyle>
            <a:lvl1pPr marL="0" indent="0">
              <a:buNone/>
              <a:defRPr lang="en-US" sz="2800" kern="1200" dirty="0" smtClean="0">
                <a:solidFill>
                  <a:schemeClr val="tx1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  <a:lvl2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>
              <a:defRPr lang="en-US" sz="2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/>
              <a:t>Click to edit definition.</a:t>
            </a:r>
          </a:p>
        </p:txBody>
      </p:sp>
    </p:spTree>
    <p:extLst>
      <p:ext uri="{BB962C8B-B14F-4D97-AF65-F5344CB8AC3E}">
        <p14:creationId xmlns:p14="http://schemas.microsoft.com/office/powerpoint/2010/main" val="258423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ottom Line"/>
          <p:cNvCxnSpPr/>
          <p:nvPr userDrawn="1"/>
        </p:nvCxnSpPr>
        <p:spPr>
          <a:xfrm>
            <a:off x="622710" y="5507951"/>
            <a:ext cx="10968431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ection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22710" y="3525521"/>
            <a:ext cx="10968431" cy="1311460"/>
          </a:xfrm>
        </p:spPr>
        <p:txBody>
          <a:bodyPr anchor="t"/>
          <a:lstStyle>
            <a:lvl1pPr marL="0" indent="0" algn="ctr">
              <a:buFontTx/>
              <a:buNone/>
              <a:defRPr sz="320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Section 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622710" y="1641764"/>
            <a:ext cx="10968431" cy="1661776"/>
          </a:xfrm>
        </p:spPr>
        <p:txBody>
          <a:bodyPr anchor="b"/>
          <a:lstStyle>
            <a:lvl1pPr marL="0" indent="0" algn="ctr">
              <a:buFontTx/>
              <a:buNone/>
              <a:defRPr sz="4400">
                <a:solidFill>
                  <a:schemeClr val="tx1"/>
                </a:solidFill>
                <a:latin typeface="+mj-lt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  <p:cxnSp>
        <p:nvCxnSpPr>
          <p:cNvPr id="14" name="Top Line"/>
          <p:cNvCxnSpPr/>
          <p:nvPr userDrawn="1"/>
        </p:nvCxnSpPr>
        <p:spPr>
          <a:xfrm>
            <a:off x="622710" y="1054484"/>
            <a:ext cx="10968431" cy="0"/>
          </a:xfrm>
          <a:prstGeom prst="line">
            <a:avLst/>
          </a:prstGeom>
          <a:ln w="635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47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"/>
          <p:cNvSpPr>
            <a:spLocks noGrp="1"/>
          </p:cNvSpPr>
          <p:nvPr>
            <p:ph sz="quarter" idx="13" hasCustomPrompt="1"/>
          </p:nvPr>
        </p:nvSpPr>
        <p:spPr>
          <a:xfrm>
            <a:off x="616858" y="1775479"/>
            <a:ext cx="10984445" cy="4230307"/>
          </a:xfrm>
        </p:spPr>
        <p:txBody>
          <a:bodyPr>
            <a:normAutofit/>
          </a:bodyPr>
          <a:lstStyle>
            <a:lvl1pPr marL="297129" indent="-297129">
              <a:lnSpc>
                <a:spcPct val="150000"/>
              </a:lnSpc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lnSpc>
                <a:spcPct val="150000"/>
              </a:lnSpc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sz="2400"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lnSpc>
                <a:spcPct val="150000"/>
              </a:lnSpc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lnSpc>
                <a:spcPct val="150000"/>
              </a:lnSpc>
              <a:buClr>
                <a:schemeClr val="bg1">
                  <a:lumMod val="85000"/>
                </a:schemeClr>
              </a:buClr>
              <a:buSzPct val="70000"/>
              <a:buFont typeface="Wingdings" panose="05000000000000000000" pitchFamily="2" charset="2"/>
              <a:buChar char="§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 or click the image icon to add a graphic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26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"/>
          <p:cNvSpPr>
            <a:spLocks noGrp="1"/>
          </p:cNvSpPr>
          <p:nvPr>
            <p:ph type="title" hasCustomPrompt="1"/>
          </p:nvPr>
        </p:nvSpPr>
        <p:spPr>
          <a:xfrm>
            <a:off x="624410" y="514676"/>
            <a:ext cx="10966869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sz="quarter" idx="16" hasCustomPrompt="1"/>
          </p:nvPr>
        </p:nvSpPr>
        <p:spPr>
          <a:xfrm>
            <a:off x="609600" y="2687743"/>
            <a:ext cx="10972800" cy="332440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/>
              <a:t>Drag picture to placeholder or click icon to add a graphic</a:t>
            </a:r>
          </a:p>
        </p:txBody>
      </p:sp>
      <p:sp>
        <p:nvSpPr>
          <p:cNvPr id="25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1628406"/>
            <a:ext cx="10972800" cy="862452"/>
          </a:xfrm>
        </p:spPr>
        <p:txBody>
          <a:bodyPr anchor="ctr"/>
          <a:lstStyle>
            <a:lvl1pPr marL="0" indent="0" algn="ctr">
              <a:buFontTx/>
              <a:buNone/>
              <a:defRPr sz="320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9586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30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22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141839" y="1758184"/>
            <a:ext cx="6704236" cy="4628101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600"/>
              </a:spcBef>
              <a:buClr>
                <a:schemeClr val="bg1"/>
              </a:buClr>
              <a:buFont typeface="Wingdings" charset="2"/>
              <a:buNone/>
              <a:defRPr sz="3200" baseline="0">
                <a:solidFill>
                  <a:schemeClr val="bg1"/>
                </a:solidFill>
                <a:latin typeface="+mn-lt"/>
              </a:defRPr>
            </a:lvl1pPr>
            <a:lvl2pPr marL="586116" indent="-288987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2pPr>
            <a:lvl3pPr marL="883243" indent="-286954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3pPr>
            <a:lvl4pPr marL="1096934" indent="-213689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4pPr>
            <a:lvl5pPr marL="1396096" indent="-299165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5pPr>
          </a:lstStyle>
          <a:p>
            <a:pPr lvl="0"/>
            <a:r>
              <a:rPr lang="en-US" dirty="0"/>
              <a:t>Click to edit list of demo topics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Demo Title in </a:t>
            </a:r>
            <a:r>
              <a:rPr lang="en-US" dirty="0" err="1"/>
              <a:t>Titlecase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846075" y="2227633"/>
            <a:ext cx="3315681" cy="331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28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solidFill>
            <a:schemeClr val="bg1">
              <a:lumMod val="85000"/>
            </a:schemeClr>
          </a:solidFill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230797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4200" y="1243967"/>
            <a:ext cx="10989733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4201" y="187203"/>
            <a:ext cx="10989735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/>
              <a:t>Click to Edit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611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dt="0"/>
  <p:txStyles>
    <p:titleStyle>
      <a:lvl1pPr algn="ctr" defTabSz="586116" rtl="0" eaLnBrk="1" latinLnBrk="0" hangingPunct="1">
        <a:lnSpc>
          <a:spcPct val="85000"/>
        </a:lnSpc>
        <a:spcBef>
          <a:spcPct val="0"/>
        </a:spcBef>
        <a:buNone/>
        <a:defRPr sz="4400" b="0" i="0" kern="1200" cap="none" baseline="0">
          <a:solidFill>
            <a:schemeClr val="accent1"/>
          </a:solidFill>
          <a:latin typeface="+mj-lt"/>
          <a:ea typeface="+mj-ea"/>
          <a:cs typeface="Arial"/>
        </a:defRPr>
      </a:lvl1pPr>
    </p:titleStyle>
    <p:bodyStyle>
      <a:lvl1pPr marL="297129" indent="-297129" algn="l" defTabSz="586116" rtl="0" eaLnBrk="1" latinLnBrk="0" hangingPunct="1">
        <a:spcBef>
          <a:spcPts val="1025"/>
        </a:spcBef>
        <a:buClr>
          <a:schemeClr val="accent1"/>
        </a:buClr>
        <a:buSzPct val="70000"/>
        <a:buFont typeface="Wingdings" charset="2"/>
        <a:buChar char="§"/>
        <a:defRPr sz="2600" b="0" i="0" kern="1200">
          <a:solidFill>
            <a:schemeClr val="tx1"/>
          </a:solidFill>
          <a:latin typeface="+mn-lt"/>
          <a:ea typeface="+mn-ea"/>
          <a:cs typeface="Arial"/>
        </a:defRPr>
      </a:lvl1pPr>
      <a:lvl2pPr marL="586116" indent="-288987" algn="l" defTabSz="586116" rtl="0" eaLnBrk="1" latinLnBrk="0" hangingPunct="1">
        <a:spcBef>
          <a:spcPts val="679"/>
        </a:spcBef>
        <a:buClr>
          <a:schemeClr val="bg1">
            <a:lumMod val="65000"/>
          </a:schemeClr>
        </a:buClr>
        <a:buSzPct val="70000"/>
        <a:buFont typeface="Lucida Grande"/>
        <a:buChar char="-"/>
        <a:defRPr sz="2400" b="0" i="0" kern="1200">
          <a:solidFill>
            <a:schemeClr val="tx1"/>
          </a:solidFill>
          <a:latin typeface="+mn-lt"/>
          <a:ea typeface="+mn-ea"/>
          <a:cs typeface="Arial"/>
        </a:defRPr>
      </a:lvl2pPr>
      <a:lvl3pPr marL="883243" indent="-286954" algn="l" defTabSz="586116" rtl="0" eaLnBrk="1" latinLnBrk="0" hangingPunct="1">
        <a:spcBef>
          <a:spcPts val="615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2200" b="0" i="0" kern="1200">
          <a:solidFill>
            <a:schemeClr val="tx1"/>
          </a:solidFill>
          <a:latin typeface="+mn-lt"/>
          <a:ea typeface="+mn-ea"/>
          <a:cs typeface="Arial"/>
        </a:defRPr>
      </a:lvl3pPr>
      <a:lvl4pPr marL="1096934" indent="-213689" algn="l" defTabSz="586116" rtl="0" eaLnBrk="1" latinLnBrk="0" hangingPunct="1">
        <a:spcBef>
          <a:spcPts val="552"/>
        </a:spcBef>
        <a:buClr>
          <a:schemeClr val="bg1">
            <a:lumMod val="85000"/>
          </a:schemeClr>
        </a:buClr>
        <a:buSzPct val="70000"/>
        <a:buFont typeface="Wingdings" panose="05000000000000000000" pitchFamily="2" charset="2"/>
        <a:buChar char="§"/>
        <a:defRPr sz="2000" b="0" i="0" kern="1200" baseline="0">
          <a:solidFill>
            <a:schemeClr val="tx1"/>
          </a:solidFill>
          <a:latin typeface="+mn-lt"/>
          <a:ea typeface="+mn-ea"/>
          <a:cs typeface="Arial"/>
        </a:defRPr>
      </a:lvl4pPr>
      <a:lvl5pPr marL="1396096" indent="-299165" algn="l" defTabSz="586116" rtl="0" eaLnBrk="1" latinLnBrk="0" hangingPunct="1">
        <a:spcBef>
          <a:spcPts val="488"/>
        </a:spcBef>
        <a:buClr>
          <a:schemeClr val="bg1">
            <a:lumMod val="85000"/>
          </a:schemeClr>
        </a:buClr>
        <a:buSzPct val="70000"/>
        <a:buFont typeface="Myriad Pro Light" panose="020B0403030403020204" pitchFamily="34" charset="0"/>
        <a:buChar char="-"/>
        <a:tabLst/>
        <a:defRPr sz="1800" b="0" i="0" kern="1200" baseline="0">
          <a:solidFill>
            <a:schemeClr val="tx1"/>
          </a:solidFill>
          <a:latin typeface="+mn-lt"/>
          <a:ea typeface="+mn-ea"/>
          <a:cs typeface="Arial"/>
        </a:defRPr>
      </a:lvl5pPr>
      <a:lvl6pPr marL="1609784" indent="-215723" algn="l" defTabSz="586116" rtl="0" eaLnBrk="1" latinLnBrk="0" hangingPunct="1">
        <a:spcBef>
          <a:spcPts val="448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1467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6pPr>
      <a:lvl7pPr marL="380975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7pPr>
      <a:lvl8pPr marL="4395869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8pPr>
      <a:lvl9pPr marL="498198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116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232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34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463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57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695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80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92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shawnwildermuth</a:t>
            </a:r>
            <a:r>
              <a:rPr lang="en-US" dirty="0"/>
              <a:t> | wilderminds.com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Shawn Wildermuth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What Is ASP.NET Core?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336430" y="187202"/>
            <a:ext cx="11533517" cy="1570983"/>
          </a:xfrm>
        </p:spPr>
        <p:txBody>
          <a:bodyPr/>
          <a:lstStyle/>
          <a:p>
            <a:r>
              <a:rPr lang="en-US" dirty="0"/>
              <a:t>Building a Web App with ASP.NET Core, </a:t>
            </a:r>
            <a:br>
              <a:rPr lang="en-US" dirty="0"/>
            </a:br>
            <a:r>
              <a:rPr lang="en-US" dirty="0"/>
              <a:t>MVC 6, EF Core and Angular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821" y="3153689"/>
            <a:ext cx="2438400" cy="2438400"/>
          </a:xfrm>
        </p:spPr>
      </p:pic>
    </p:spTree>
    <p:extLst>
      <p:ext uri="{BB962C8B-B14F-4D97-AF65-F5344CB8AC3E}">
        <p14:creationId xmlns:p14="http://schemas.microsoft.com/office/powerpoint/2010/main" val="4290612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54941" y="1642138"/>
            <a:ext cx="3601554" cy="456337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sz="2000" b="1" dirty="0">
                <a:solidFill>
                  <a:schemeClr val="accent1"/>
                </a:solidFill>
              </a:rPr>
              <a:t>Unix/Linux/OSX</a:t>
            </a:r>
          </a:p>
        </p:txBody>
      </p:sp>
      <p:sp>
        <p:nvSpPr>
          <p:cNvPr id="10" name="Rectangle 9"/>
          <p:cNvSpPr/>
          <p:nvPr/>
        </p:nvSpPr>
        <p:spPr>
          <a:xfrm>
            <a:off x="4156495" y="1642138"/>
            <a:ext cx="7500958" cy="456337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sz="2000" b="1" dirty="0">
                <a:solidFill>
                  <a:schemeClr val="accent1"/>
                </a:solidFill>
              </a:rPr>
              <a:t>Windows</a:t>
            </a:r>
            <a:endParaRPr lang="en-US" sz="3600" b="1" dirty="0">
              <a:solidFill>
                <a:schemeClr val="accent1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Rectangle 3"/>
          <p:cNvSpPr/>
          <p:nvPr/>
        </p:nvSpPr>
        <p:spPr>
          <a:xfrm>
            <a:off x="707024" y="1818814"/>
            <a:ext cx="10800272" cy="9807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ASP.NET Core 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(e.g. MVC6, EF Core, etc.)</a:t>
            </a:r>
          </a:p>
        </p:txBody>
      </p:sp>
      <p:sp>
        <p:nvSpPr>
          <p:cNvPr id="5" name="Rectangle 4"/>
          <p:cNvSpPr/>
          <p:nvPr/>
        </p:nvSpPr>
        <p:spPr>
          <a:xfrm>
            <a:off x="2251177" y="2901594"/>
            <a:ext cx="5041989" cy="1499561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 .NET Core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(</a:t>
            </a:r>
            <a:r>
              <a:rPr lang="en-US" sz="2000" dirty="0" err="1">
                <a:solidFill>
                  <a:schemeClr val="bg1"/>
                </a:solidFill>
              </a:rPr>
              <a:t>CoreCLR</a:t>
            </a:r>
            <a:r>
              <a:rPr lang="en-US" sz="2000" dirty="0">
                <a:solidFill>
                  <a:schemeClr val="bg1"/>
                </a:solidFill>
              </a:rPr>
              <a:t>)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70284" y="2901594"/>
            <a:ext cx="4137012" cy="1499562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.NET 4.6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(.NET CLR)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92030" y="4529112"/>
            <a:ext cx="5715265" cy="121057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IIS Native Loader</a:t>
            </a:r>
            <a:endParaRPr lang="en-US" sz="3200" b="1" dirty="0">
              <a:solidFill>
                <a:schemeClr val="bg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242762" y="4529111"/>
            <a:ext cx="1463001" cy="12105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Self Hosted </a:t>
            </a:r>
            <a:r>
              <a:rPr lang="en-US" sz="2000" dirty="0">
                <a:solidFill>
                  <a:schemeClr val="bg2"/>
                </a:solidFill>
              </a:rPr>
              <a:t>(dotnet cli)</a:t>
            </a:r>
            <a:endParaRPr lang="en-US" sz="2800" dirty="0">
              <a:solidFill>
                <a:schemeClr val="bg2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251177" y="4503231"/>
            <a:ext cx="1819051" cy="12364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Self Hosted </a:t>
            </a:r>
            <a:r>
              <a:rPr lang="en-US" sz="2000" dirty="0">
                <a:solidFill>
                  <a:schemeClr val="bg2"/>
                </a:solidFill>
              </a:rPr>
              <a:t>(dotnet cli)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33245" y="2901595"/>
            <a:ext cx="1457232" cy="28380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2"/>
                </a:solidFill>
              </a:rPr>
              <a:t>Mono</a:t>
            </a:r>
            <a:endParaRPr lang="en-US" sz="28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64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4" grpId="0" animBg="1"/>
      <p:bldP spid="5" grpId="0" animBg="1"/>
      <p:bldP spid="6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Frameworks are about cross-platform</a:t>
            </a:r>
          </a:p>
          <a:p>
            <a:pPr lvl="1"/>
            <a:r>
              <a:rPr lang="en-US" dirty="0"/>
              <a:t>.NET 4.6</a:t>
            </a:r>
          </a:p>
          <a:p>
            <a:pPr lvl="2"/>
            <a:r>
              <a:rPr lang="en-US" dirty="0"/>
              <a:t>The .NET you’ve always known</a:t>
            </a:r>
          </a:p>
          <a:p>
            <a:pPr lvl="1"/>
            <a:r>
              <a:rPr lang="en-US" dirty="0"/>
              <a:t>.NET Core</a:t>
            </a:r>
          </a:p>
          <a:p>
            <a:pPr lvl="2"/>
            <a:r>
              <a:rPr lang="en-US" dirty="0"/>
              <a:t>The cross-platform .NET Framework (in progress!)</a:t>
            </a:r>
          </a:p>
          <a:p>
            <a:pPr lvl="1"/>
            <a:r>
              <a:rPr lang="en-US" dirty="0"/>
              <a:t>Mono</a:t>
            </a:r>
          </a:p>
          <a:p>
            <a:pPr lvl="2"/>
            <a:r>
              <a:rPr lang="en-US" dirty="0"/>
              <a:t>The existing open source cross-platform .NET Framework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Frameworks?</a:t>
            </a:r>
          </a:p>
        </p:txBody>
      </p:sp>
    </p:spTree>
    <p:extLst>
      <p:ext uri="{BB962C8B-B14F-4D97-AF65-F5344CB8AC3E}">
        <p14:creationId xmlns:p14="http://schemas.microsoft.com/office/powerpoint/2010/main" val="338094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CoreCLR</a:t>
            </a:r>
            <a:r>
              <a:rPr lang="en-US" dirty="0"/>
              <a:t> is a subset of the .NET Framework. You‘ll need to work around missing functionality outside of ASP.NET Core.</a:t>
            </a:r>
          </a:p>
        </p:txBody>
      </p:sp>
    </p:spTree>
    <p:extLst>
      <p:ext uri="{BB962C8B-B14F-4D97-AF65-F5344CB8AC3E}">
        <p14:creationId xmlns:p14="http://schemas.microsoft.com/office/powerpoint/2010/main" val="85746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Everything above the .NET layer is a NuGet Package</a:t>
            </a:r>
          </a:p>
          <a:p>
            <a:pPr lvl="1"/>
            <a:r>
              <a:rPr lang="en-US" dirty="0"/>
              <a:t>The frameworks are the bootstrap and CLR, not much more</a:t>
            </a:r>
          </a:p>
          <a:p>
            <a:pPr lvl="1"/>
            <a:r>
              <a:rPr lang="en-US" dirty="0"/>
              <a:t>MVC, </a:t>
            </a:r>
            <a:r>
              <a:rPr lang="en-US" dirty="0" err="1"/>
              <a:t>StaticFiles</a:t>
            </a:r>
            <a:r>
              <a:rPr lang="en-US" dirty="0"/>
              <a:t>, Logging, Configuration, Identity, etc. are all just packages</a:t>
            </a:r>
          </a:p>
          <a:p>
            <a:pPr lvl="1"/>
            <a:r>
              <a:rPr lang="en-US" dirty="0"/>
              <a:t>Everything is optional</a:t>
            </a:r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Completely Composed</a:t>
            </a:r>
          </a:p>
        </p:txBody>
      </p:sp>
    </p:spTree>
    <p:extLst>
      <p:ext uri="{BB962C8B-B14F-4D97-AF65-F5344CB8AC3E}">
        <p14:creationId xmlns:p14="http://schemas.microsoft.com/office/powerpoint/2010/main" val="1409478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Uses existing web development tooling</a:t>
            </a:r>
          </a:p>
          <a:p>
            <a:pPr lvl="1"/>
            <a:r>
              <a:rPr lang="en-US" dirty="0"/>
              <a:t>NPM for tooling support</a:t>
            </a:r>
          </a:p>
          <a:p>
            <a:pPr lvl="1"/>
            <a:r>
              <a:rPr lang="en-US" dirty="0"/>
              <a:t>Bower for client-side library support</a:t>
            </a:r>
          </a:p>
          <a:p>
            <a:pPr lvl="1"/>
            <a:r>
              <a:rPr lang="en-US" dirty="0"/>
              <a:t>Grunt and Gulp for build automation</a:t>
            </a:r>
          </a:p>
          <a:p>
            <a:pPr lvl="1"/>
            <a:r>
              <a:rPr lang="en-US" dirty="0"/>
              <a:t>NuGet for .NET Packages</a:t>
            </a:r>
          </a:p>
          <a:p>
            <a:pPr lvl="1"/>
            <a:r>
              <a:rPr lang="en-US" dirty="0"/>
              <a:t>None of it is required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Embraces Open 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229066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Installing ASP.NET Core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60571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Hello World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33073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Creating a Project </a:t>
            </a:r>
            <a:r>
              <a:rPr lang="en-US"/>
              <a:t>for VS </a:t>
            </a:r>
            <a:r>
              <a:rPr lang="en-US" dirty="0"/>
              <a:t>Code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6523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The Empty Project with </a:t>
            </a:r>
            <a:r>
              <a:rPr lang="en-US"/>
              <a:t>Visual Studio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809579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Where </a:t>
            </a:r>
            <a:r>
              <a:rPr lang="en-US"/>
              <a:t>We’re Headed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32296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496585" y="1766883"/>
            <a:ext cx="7192654" cy="4100288"/>
          </a:xfrm>
        </p:spPr>
        <p:txBody>
          <a:bodyPr anchor="t">
            <a:normAutofit/>
          </a:bodyPr>
          <a:lstStyle/>
          <a:p>
            <a:r>
              <a:rPr lang="en-US" dirty="0"/>
              <a:t>What is this course?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Build a web app using ASP.NET Core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Learn by doing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Feel free to follow along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You’ll see it all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10" r="9809"/>
          <a:stretch/>
        </p:blipFill>
        <p:spPr bwMode="auto">
          <a:xfrm>
            <a:off x="742039" y="1766883"/>
            <a:ext cx="2846550" cy="41002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844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What is ASP.NET Core?</a:t>
            </a:r>
          </a:p>
          <a:p>
            <a:pPr lvl="1"/>
            <a:r>
              <a:rPr lang="en-US" dirty="0"/>
              <a:t>It’s a whole new .NET world out there!</a:t>
            </a:r>
          </a:p>
          <a:p>
            <a:pPr lvl="1"/>
            <a:r>
              <a:rPr lang="en-US" dirty="0"/>
              <a:t>You have full support to go command-line or IDE</a:t>
            </a:r>
          </a:p>
          <a:p>
            <a:pPr lvl="1"/>
            <a:r>
              <a:rPr lang="en-US" dirty="0"/>
              <a:t>Open Source top-to-bottom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We’ve Learned</a:t>
            </a:r>
          </a:p>
        </p:txBody>
      </p:sp>
    </p:spTree>
    <p:extLst>
      <p:ext uri="{BB962C8B-B14F-4D97-AF65-F5344CB8AC3E}">
        <p14:creationId xmlns:p14="http://schemas.microsoft.com/office/powerpoint/2010/main" val="216124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496585" y="1766883"/>
            <a:ext cx="7192654" cy="4100288"/>
          </a:xfrm>
        </p:spPr>
        <p:txBody>
          <a:bodyPr anchor="t">
            <a:normAutofit/>
          </a:bodyPr>
          <a:lstStyle/>
          <a:p>
            <a:r>
              <a:rPr lang="en-US" dirty="0"/>
              <a:t>What this course will teach you: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ASP.NET Core and MVC 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HTML5, JavaScript, CSS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Using Bootstrap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Data with Entity Framework Core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Client-side with AngularJS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10" r="9809"/>
          <a:stretch/>
        </p:blipFill>
        <p:spPr bwMode="auto">
          <a:xfrm>
            <a:off x="742039" y="1766883"/>
            <a:ext cx="2846550" cy="41002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4960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496585" y="1766883"/>
            <a:ext cx="7192654" cy="4100288"/>
          </a:xfrm>
        </p:spPr>
        <p:txBody>
          <a:bodyPr anchor="t">
            <a:normAutofit/>
          </a:bodyPr>
          <a:lstStyle/>
          <a:p>
            <a:r>
              <a:rPr lang="en-US" dirty="0"/>
              <a:t>What is this course built with?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Visual </a:t>
            </a:r>
            <a:r>
              <a:rPr lang="en-US"/>
              <a:t>Studio 2017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ASP.NET Core 1.1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Entity Framework Core 1.1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Bootstrap 3.3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Angular 1.5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10" r="9809"/>
          <a:stretch/>
        </p:blipFill>
        <p:spPr bwMode="auto">
          <a:xfrm>
            <a:off x="742039" y="1766883"/>
            <a:ext cx="2846550" cy="41002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0988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During the Course?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035" y="1271984"/>
            <a:ext cx="10382250" cy="529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826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Module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6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212" y="2613804"/>
            <a:ext cx="5801653" cy="3496230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ASP.NET Core Basics</a:t>
            </a:r>
          </a:p>
        </p:txBody>
      </p:sp>
    </p:spTree>
    <p:extLst>
      <p:ext uri="{BB962C8B-B14F-4D97-AF65-F5344CB8AC3E}">
        <p14:creationId xmlns:p14="http://schemas.microsoft.com/office/powerpoint/2010/main" val="3561942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What was the motivation?</a:t>
            </a:r>
          </a:p>
          <a:p>
            <a:pPr lvl="1"/>
            <a:r>
              <a:rPr lang="en-US" dirty="0"/>
              <a:t>The Web Stack is *old*!</a:t>
            </a:r>
          </a:p>
          <a:p>
            <a:pPr lvl="1"/>
            <a:r>
              <a:rPr lang="en-US" dirty="0"/>
              <a:t>Weighed down by old, unused code</a:t>
            </a:r>
          </a:p>
          <a:p>
            <a:pPr lvl="2"/>
            <a:r>
              <a:rPr lang="en-US" dirty="0"/>
              <a:t>Primarily in </a:t>
            </a:r>
            <a:r>
              <a:rPr lang="en-US" dirty="0" err="1"/>
              <a:t>System.Web</a:t>
            </a:r>
            <a:endParaRPr lang="en-US" dirty="0"/>
          </a:p>
          <a:p>
            <a:pPr lvl="1"/>
            <a:r>
              <a:rPr lang="en-US" dirty="0"/>
              <a:t>Depending on machine level upgrades to .NET was problematic</a:t>
            </a:r>
          </a:p>
          <a:p>
            <a:pPr lvl="1"/>
            <a:r>
              <a:rPr lang="en-US" dirty="0"/>
              <a:t>Performance was as fast as it </a:t>
            </a:r>
            <a:r>
              <a:rPr lang="en-US"/>
              <a:t>could be on </a:t>
            </a:r>
            <a:r>
              <a:rPr lang="en-US" dirty="0"/>
              <a:t>existing platform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Reinvent ASP.NET?</a:t>
            </a:r>
          </a:p>
        </p:txBody>
      </p:sp>
    </p:spTree>
    <p:extLst>
      <p:ext uri="{BB962C8B-B14F-4D97-AF65-F5344CB8AC3E}">
        <p14:creationId xmlns:p14="http://schemas.microsoft.com/office/powerpoint/2010/main" val="417815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ASP.NET Core is a complete rethinking of the platform.</a:t>
            </a:r>
          </a:p>
        </p:txBody>
      </p:sp>
    </p:spTree>
    <p:extLst>
      <p:ext uri="{BB962C8B-B14F-4D97-AF65-F5344CB8AC3E}">
        <p14:creationId xmlns:p14="http://schemas.microsoft.com/office/powerpoint/2010/main" val="129123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Complete re-write of the platform</a:t>
            </a:r>
          </a:p>
          <a:p>
            <a:pPr lvl="1"/>
            <a:r>
              <a:rPr lang="en-US" dirty="0"/>
              <a:t>Cross-platform and open source</a:t>
            </a:r>
          </a:p>
          <a:p>
            <a:pPr lvl="1"/>
            <a:r>
              <a:rPr lang="en-US" dirty="0"/>
              <a:t>Single platform (MVC and </a:t>
            </a:r>
            <a:r>
              <a:rPr lang="en-US" dirty="0" err="1"/>
              <a:t>WebAPI</a:t>
            </a:r>
            <a:r>
              <a:rPr lang="en-US" dirty="0"/>
              <a:t> are combined, and </a:t>
            </a:r>
            <a:r>
              <a:rPr lang="en-US" dirty="0" err="1"/>
              <a:t>WebForms</a:t>
            </a:r>
            <a:r>
              <a:rPr lang="en-US" dirty="0"/>
              <a:t> is gone)</a:t>
            </a:r>
          </a:p>
          <a:p>
            <a:pPr lvl="1"/>
            <a:r>
              <a:rPr lang="en-US" dirty="0"/>
              <a:t>Everything is a dependency – your app will be as lean as you like</a:t>
            </a:r>
          </a:p>
          <a:p>
            <a:pPr lvl="1"/>
            <a:r>
              <a:rPr lang="en-US" dirty="0"/>
              <a:t>Low memory footprint</a:t>
            </a:r>
          </a:p>
          <a:p>
            <a:pPr lvl="1"/>
            <a:r>
              <a:rPr lang="en-US" dirty="0"/>
              <a:t>Multiple deployment support</a:t>
            </a:r>
          </a:p>
          <a:p>
            <a:pPr lvl="2"/>
            <a:r>
              <a:rPr lang="en-US" dirty="0"/>
              <a:t>Cloud, IIS, Self-Hosting, etc.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ASP.NET Core?</a:t>
            </a:r>
          </a:p>
        </p:txBody>
      </p:sp>
    </p:spTree>
    <p:extLst>
      <p:ext uri="{BB962C8B-B14F-4D97-AF65-F5344CB8AC3E}">
        <p14:creationId xmlns:p14="http://schemas.microsoft.com/office/powerpoint/2010/main" val="172543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Pluralsight default theme">
  <a:themeElements>
    <a:clrScheme name="PLURALSIGHT COLORS">
      <a:dk1>
        <a:srgbClr val="58595B"/>
      </a:dk1>
      <a:lt1>
        <a:srgbClr val="FFFFFF"/>
      </a:lt1>
      <a:dk2>
        <a:srgbClr val="464547"/>
      </a:dk2>
      <a:lt2>
        <a:srgbClr val="FFFFFF"/>
      </a:lt2>
      <a:accent1>
        <a:srgbClr val="F26722"/>
      </a:accent1>
      <a:accent2>
        <a:srgbClr val="548C94"/>
      </a:accent2>
      <a:accent3>
        <a:srgbClr val="66AEBA"/>
      </a:accent3>
      <a:accent4>
        <a:srgbClr val="9CCB42"/>
      </a:accent4>
      <a:accent5>
        <a:srgbClr val="79A14C"/>
      </a:accent5>
      <a:accent6>
        <a:srgbClr val="C8531F"/>
      </a:accent6>
      <a:hlink>
        <a:srgbClr val="548C94"/>
      </a:hlink>
      <a:folHlink>
        <a:srgbClr val="548C94"/>
      </a:folHlink>
    </a:clrScheme>
    <a:fontScheme name="Pluralsigh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24F4F01B-7686-48ED-8480-FACC43F83127}" vid="{14C5960F-C2B2-42D8-938A-B17D8ECA0F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Pluralsight_PowerPoint_Oct_2014</Template>
  <TotalTime>8889</TotalTime>
  <Words>507</Words>
  <Application>Microsoft Office PowerPoint</Application>
  <PresentationFormat>Widescreen</PresentationFormat>
  <Paragraphs>94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Calibri</vt:lpstr>
      <vt:lpstr>Consolas</vt:lpstr>
      <vt:lpstr>Helvetica Light</vt:lpstr>
      <vt:lpstr>Lucida Grande</vt:lpstr>
      <vt:lpstr>Myriad Pro</vt:lpstr>
      <vt:lpstr>Myriad Pro Light</vt:lpstr>
      <vt:lpstr>Tahoma</vt:lpstr>
      <vt:lpstr>Wingdings</vt:lpstr>
      <vt:lpstr>Pluralsight default theme</vt:lpstr>
      <vt:lpstr>Building a Web App with ASP.NET Core,  MVC 6, EF Core and Angular</vt:lpstr>
      <vt:lpstr>Course Overview</vt:lpstr>
      <vt:lpstr>Course Overview</vt:lpstr>
      <vt:lpstr>Course Overview</vt:lpstr>
      <vt:lpstr>Questions During the Course?</vt:lpstr>
      <vt:lpstr>This Module</vt:lpstr>
      <vt:lpstr>Why Reinvent ASP.NET?</vt:lpstr>
      <vt:lpstr>PowerPoint Presentation</vt:lpstr>
      <vt:lpstr>What Is ASP.NET Core?</vt:lpstr>
      <vt:lpstr>Overview</vt:lpstr>
      <vt:lpstr>Three Frameworks?</vt:lpstr>
      <vt:lpstr>PowerPoint Presentation</vt:lpstr>
      <vt:lpstr>Completely Composed</vt:lpstr>
      <vt:lpstr>Embraces Open Web Development</vt:lpstr>
      <vt:lpstr>Demo</vt:lpstr>
      <vt:lpstr>Demo</vt:lpstr>
      <vt:lpstr>Demo</vt:lpstr>
      <vt:lpstr>Demo</vt:lpstr>
      <vt:lpstr>Demo</vt:lpstr>
      <vt:lpstr>What We’ve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Effective Web Development  with Visual Studio 2013</dc:title>
  <dc:creator>Shawn Wildermuth</dc:creator>
  <cp:lastModifiedBy>Shawn Wildermuth</cp:lastModifiedBy>
  <cp:revision>170</cp:revision>
  <dcterms:created xsi:type="dcterms:W3CDTF">2015-01-03T15:59:18Z</dcterms:created>
  <dcterms:modified xsi:type="dcterms:W3CDTF">2017-06-26T04:52:12Z</dcterms:modified>
</cp:coreProperties>
</file>

<file path=docProps/thumbnail.jpeg>
</file>